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6858000" cx="12192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Garamond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2" roundtripDataSignature="AMtx7mh8cqZQpucvXD5HQkDmxtUN8NK9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EDEB9D04-0A73-4923-8246-DC2AE4CB47D2}">
  <a:tblStyle styleId="{EDEB9D04-0A73-4923-8246-DC2AE4CB47D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aramond-italic.fntdata"/><Relationship Id="rId11" Type="http://schemas.openxmlformats.org/officeDocument/2006/relationships/slide" Target="slides/slide5.xml"/><Relationship Id="rId22" Type="http://customschemas.google.com/relationships/presentationmetadata" Target="metadata"/><Relationship Id="rId10" Type="http://schemas.openxmlformats.org/officeDocument/2006/relationships/slide" Target="slides/slide4.xml"/><Relationship Id="rId21" Type="http://schemas.openxmlformats.org/officeDocument/2006/relationships/font" Target="fonts/Garamond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Garamond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Garamon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bc0005466_7_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7" name="Google Shape;167;g8bc0005466_7_7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8bc0005466_7_7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bc0005466_7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7" name="Google Shape;177;g8bc0005466_7_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bc0005466_7_10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4" name="Google Shape;194;g8bc0005466_7_1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bc0005466_7_1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Burnt 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Burnt_ForestBurnt_Forest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" name="Google Shape;215;g8bc0005466_7_1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bc0005466_7_1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g8bc0005466_7_1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8bc0005466_7_1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g8bc0005466_7_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8bc0005466_7_16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8bc0005466_7_1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4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投影片" showMasterSp="0" type="title">
  <p:cSld name="TITL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c0005466_7_8"/>
          <p:cNvSpPr/>
          <p:nvPr/>
        </p:nvSpPr>
        <p:spPr>
          <a:xfrm>
            <a:off x="812800" y="1219200"/>
            <a:ext cx="10566400" cy="914400"/>
          </a:xfrm>
          <a:custGeom>
            <a:rect b="b" l="l" r="r" t="t"/>
            <a:pathLst>
              <a:path extrusionOk="0" h="1000" w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cap="flat" cmpd="sng" w="254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6" name="Google Shape;96;g8bc0005466_7_8"/>
          <p:cNvCxnSpPr/>
          <p:nvPr/>
        </p:nvCxnSpPr>
        <p:spPr>
          <a:xfrm>
            <a:off x="2641601" y="3962400"/>
            <a:ext cx="8682567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" name="Google Shape;97;g8bc0005466_7_8"/>
          <p:cNvSpPr txBox="1"/>
          <p:nvPr>
            <p:ph type="ctrTitle"/>
          </p:nvPr>
        </p:nvSpPr>
        <p:spPr>
          <a:xfrm>
            <a:off x="1219201" y="1524000"/>
            <a:ext cx="10164233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g8bc0005466_7_8"/>
          <p:cNvSpPr txBox="1"/>
          <p:nvPr>
            <p:ph idx="1" type="subTitle"/>
          </p:nvPr>
        </p:nvSpPr>
        <p:spPr>
          <a:xfrm>
            <a:off x="2641600" y="3962400"/>
            <a:ext cx="87376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820"/>
              <a:buFont typeface="Noto Sans Symbols"/>
              <a:buNone/>
              <a:defRPr sz="2800"/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9pPr>
          </a:lstStyle>
          <a:p/>
        </p:txBody>
      </p:sp>
      <p:sp>
        <p:nvSpPr>
          <p:cNvPr id="99" name="Google Shape;99;g8bc0005466_7_8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g8bc0005466_7_8"/>
          <p:cNvSpPr txBox="1"/>
          <p:nvPr>
            <p:ph idx="11" type="ftr"/>
          </p:nvPr>
        </p:nvSpPr>
        <p:spPr>
          <a:xfrm>
            <a:off x="4165600" y="6243638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g8bc0005466_7_8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及物件" type="obj">
  <p:cSld name="OBJEC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bc0005466_7_16"/>
          <p:cNvSpPr txBox="1"/>
          <p:nvPr>
            <p:ph type="title"/>
          </p:nvPr>
        </p:nvSpPr>
        <p:spPr>
          <a:xfrm>
            <a:off x="609600" y="277814"/>
            <a:ext cx="10972800" cy="1139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g8bc0005466_7_16"/>
          <p:cNvSpPr txBox="1"/>
          <p:nvPr>
            <p:ph idx="1" type="body"/>
          </p:nvPr>
        </p:nvSpPr>
        <p:spPr>
          <a:xfrm>
            <a:off x="609600" y="1600201"/>
            <a:ext cx="10972800" cy="453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2895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1pPr>
            <a:lvl2pPr indent="-29718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indent="-302894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indent="-30861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indent="-314325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indent="-314325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6pPr>
            <a:lvl7pPr indent="-314325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7pPr>
            <a:lvl8pPr indent="-314325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8pPr>
            <a:lvl9pPr indent="-314325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9pPr>
          </a:lstStyle>
          <a:p/>
        </p:txBody>
      </p:sp>
      <p:sp>
        <p:nvSpPr>
          <p:cNvPr id="105" name="Google Shape;105;g8bc0005466_7_16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g8bc0005466_7_16"/>
          <p:cNvSpPr txBox="1"/>
          <p:nvPr>
            <p:ph idx="11" type="ftr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g8bc0005466_7_16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區段標題" type="secHead">
  <p:cSld name="SECTION_HEADER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bc0005466_7_22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g8bc0005466_7_22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None/>
              <a:defRPr sz="20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None/>
              <a:defRPr sz="1800"/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None/>
              <a:defRPr sz="1600"/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050"/>
              <a:buNone/>
              <a:defRPr sz="1400"/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050"/>
              <a:buNone/>
              <a:defRPr sz="1400"/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050"/>
              <a:buNone/>
              <a:defRPr sz="1400"/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050"/>
              <a:buNone/>
              <a:defRPr sz="1400"/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050"/>
              <a:buNone/>
              <a:defRPr sz="1400"/>
            </a:lvl9pPr>
          </a:lstStyle>
          <a:p/>
        </p:txBody>
      </p:sp>
      <p:sp>
        <p:nvSpPr>
          <p:cNvPr id="111" name="Google Shape;111;g8bc0005466_7_22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g8bc0005466_7_22"/>
          <p:cNvSpPr txBox="1"/>
          <p:nvPr>
            <p:ph idx="11" type="ftr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g8bc0005466_7_22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兩項物件" type="twoObj">
  <p:cSld name="TWO_OBJECTS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bc0005466_7_28"/>
          <p:cNvSpPr txBox="1"/>
          <p:nvPr>
            <p:ph type="title"/>
          </p:nvPr>
        </p:nvSpPr>
        <p:spPr>
          <a:xfrm>
            <a:off x="609600" y="277814"/>
            <a:ext cx="10972800" cy="1139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g8bc0005466_7_28"/>
          <p:cNvSpPr txBox="1"/>
          <p:nvPr>
            <p:ph idx="1" type="body"/>
          </p:nvPr>
        </p:nvSpPr>
        <p:spPr>
          <a:xfrm>
            <a:off x="609600" y="1600201"/>
            <a:ext cx="5384800" cy="453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417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820"/>
              <a:buChar char="■"/>
              <a:defRPr sz="2800"/>
            </a:lvl1pPr>
            <a:lvl2pPr indent="-32004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❑"/>
              <a:defRPr sz="2400"/>
            </a:lvl2pPr>
            <a:lvl3pPr indent="-31115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Char char="■"/>
              <a:defRPr sz="2000"/>
            </a:lvl3pPr>
            <a:lvl4pPr indent="-30861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 sz="1800"/>
            </a:lvl4pPr>
            <a:lvl5pPr indent="-314325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 sz="1800"/>
            </a:lvl5pPr>
            <a:lvl6pPr indent="-314325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 sz="1800"/>
            </a:lvl6pPr>
            <a:lvl7pPr indent="-314325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 sz="1800"/>
            </a:lvl7pPr>
            <a:lvl8pPr indent="-314325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 sz="1800"/>
            </a:lvl8pPr>
            <a:lvl9pPr indent="-314325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 sz="1800"/>
            </a:lvl9pPr>
          </a:lstStyle>
          <a:p/>
        </p:txBody>
      </p:sp>
      <p:sp>
        <p:nvSpPr>
          <p:cNvPr id="117" name="Google Shape;117;g8bc0005466_7_28"/>
          <p:cNvSpPr txBox="1"/>
          <p:nvPr>
            <p:ph idx="2" type="body"/>
          </p:nvPr>
        </p:nvSpPr>
        <p:spPr>
          <a:xfrm>
            <a:off x="6197600" y="1600201"/>
            <a:ext cx="5384800" cy="453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417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820"/>
              <a:buChar char="■"/>
              <a:defRPr sz="2800"/>
            </a:lvl1pPr>
            <a:lvl2pPr indent="-32004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❑"/>
              <a:defRPr sz="2400"/>
            </a:lvl2pPr>
            <a:lvl3pPr indent="-31115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00"/>
              <a:buChar char="■"/>
              <a:defRPr sz="2000"/>
            </a:lvl3pPr>
            <a:lvl4pPr indent="-30861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 sz="1800"/>
            </a:lvl4pPr>
            <a:lvl5pPr indent="-314325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 sz="1800"/>
            </a:lvl5pPr>
            <a:lvl6pPr indent="-314325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 sz="1800"/>
            </a:lvl6pPr>
            <a:lvl7pPr indent="-314325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 sz="1800"/>
            </a:lvl7pPr>
            <a:lvl8pPr indent="-314325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 sz="1800"/>
            </a:lvl8pPr>
            <a:lvl9pPr indent="-314325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 sz="1800"/>
            </a:lvl9pPr>
          </a:lstStyle>
          <a:p/>
        </p:txBody>
      </p:sp>
      <p:sp>
        <p:nvSpPr>
          <p:cNvPr id="118" name="Google Shape;118;g8bc0005466_7_28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g8bc0005466_7_28"/>
          <p:cNvSpPr txBox="1"/>
          <p:nvPr>
            <p:ph idx="11" type="ftr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g8bc0005466_7_28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比對" type="twoTxTwoObj">
  <p:cSld name="TWO_OBJECTS_WITH_TEX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bc0005466_7_35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g8bc0005466_7_35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56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b="1" sz="1600"/>
            </a:lvl9pPr>
          </a:lstStyle>
          <a:p/>
        </p:txBody>
      </p:sp>
      <p:sp>
        <p:nvSpPr>
          <p:cNvPr id="124" name="Google Shape;124;g8bc0005466_7_35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766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560"/>
              <a:buChar char="■"/>
              <a:defRPr sz="2400"/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❑"/>
              <a:defRPr sz="2000"/>
            </a:lvl2pPr>
            <a:lvl3pPr indent="-302894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 sz="1800"/>
            </a:lvl3pPr>
            <a:lvl4pPr indent="-299719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120"/>
              <a:buChar char="❑"/>
              <a:defRPr sz="1600"/>
            </a:lvl4pPr>
            <a:lvl5pPr indent="-3048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Char char="▪"/>
              <a:defRPr sz="1600"/>
            </a:lvl5pPr>
            <a:lvl6pPr indent="-3048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Char char="▪"/>
              <a:defRPr sz="1600"/>
            </a:lvl6pPr>
            <a:lvl7pPr indent="-3048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Char char="▪"/>
              <a:defRPr sz="1600"/>
            </a:lvl7pPr>
            <a:lvl8pPr indent="-3048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Char char="▪"/>
              <a:defRPr sz="1600"/>
            </a:lvl8pPr>
            <a:lvl9pPr indent="-3048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Char char="▪"/>
              <a:defRPr sz="1600"/>
            </a:lvl9pPr>
          </a:lstStyle>
          <a:p/>
        </p:txBody>
      </p:sp>
      <p:sp>
        <p:nvSpPr>
          <p:cNvPr id="125" name="Google Shape;125;g8bc0005466_7_35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56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b="1" sz="1600"/>
            </a:lvl9pPr>
          </a:lstStyle>
          <a:p/>
        </p:txBody>
      </p:sp>
      <p:sp>
        <p:nvSpPr>
          <p:cNvPr id="126" name="Google Shape;126;g8bc0005466_7_35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2766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560"/>
              <a:buChar char="■"/>
              <a:defRPr sz="2400"/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❑"/>
              <a:defRPr sz="2000"/>
            </a:lvl2pPr>
            <a:lvl3pPr indent="-302894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 sz="1800"/>
            </a:lvl3pPr>
            <a:lvl4pPr indent="-299719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120"/>
              <a:buChar char="❑"/>
              <a:defRPr sz="1600"/>
            </a:lvl4pPr>
            <a:lvl5pPr indent="-3048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Char char="▪"/>
              <a:defRPr sz="1600"/>
            </a:lvl5pPr>
            <a:lvl6pPr indent="-3048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Char char="▪"/>
              <a:defRPr sz="1600"/>
            </a:lvl6pPr>
            <a:lvl7pPr indent="-3048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Char char="▪"/>
              <a:defRPr sz="1600"/>
            </a:lvl7pPr>
            <a:lvl8pPr indent="-3048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Char char="▪"/>
              <a:defRPr sz="1600"/>
            </a:lvl8pPr>
            <a:lvl9pPr indent="-3048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Char char="▪"/>
              <a:defRPr sz="1600"/>
            </a:lvl9pPr>
          </a:lstStyle>
          <a:p/>
        </p:txBody>
      </p:sp>
      <p:sp>
        <p:nvSpPr>
          <p:cNvPr id="127" name="Google Shape;127;g8bc0005466_7_35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g8bc0005466_7_35"/>
          <p:cNvSpPr txBox="1"/>
          <p:nvPr>
            <p:ph idx="11" type="ftr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g8bc0005466_7_35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只有標題" type="titleOnly">
  <p:cSld name="TITLE_ONLY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bc0005466_7_44"/>
          <p:cNvSpPr txBox="1"/>
          <p:nvPr>
            <p:ph type="title"/>
          </p:nvPr>
        </p:nvSpPr>
        <p:spPr>
          <a:xfrm>
            <a:off x="609600" y="277814"/>
            <a:ext cx="10972800" cy="1139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g8bc0005466_7_44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g8bc0005466_7_44"/>
          <p:cNvSpPr txBox="1"/>
          <p:nvPr>
            <p:ph idx="11" type="ftr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g8bc0005466_7_44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空白" type="blank">
  <p:cSld name="BLANK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8bc0005466_7_49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g8bc0005466_7_49"/>
          <p:cNvSpPr txBox="1"/>
          <p:nvPr>
            <p:ph idx="11" type="ftr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g8bc0005466_7_49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含標題的內容" type="objTx">
  <p:cSld name="OBJECT_WITH_CAPTION_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bc0005466_7_53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g8bc0005466_7_53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068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080"/>
              <a:buChar char="■"/>
              <a:defRPr sz="3200"/>
            </a:lvl1pPr>
            <a:lvl2pPr indent="-33528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Char char="❑"/>
              <a:defRPr sz="2800"/>
            </a:lvl2pPr>
            <a:lvl3pPr indent="-32766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560"/>
              <a:buChar char="■"/>
              <a:defRPr sz="2400"/>
            </a:lvl3pPr>
            <a:lvl4pPr indent="-3175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❑"/>
              <a:defRPr sz="2000"/>
            </a:lvl4pPr>
            <a:lvl5pPr indent="-32385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▪"/>
              <a:defRPr sz="2000"/>
            </a:lvl5pPr>
            <a:lvl6pPr indent="-32385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▪"/>
              <a:defRPr sz="2000"/>
            </a:lvl6pPr>
            <a:lvl7pPr indent="-32385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▪"/>
              <a:defRPr sz="2000"/>
            </a:lvl7pPr>
            <a:lvl8pPr indent="-32385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▪"/>
              <a:defRPr sz="2000"/>
            </a:lvl8pPr>
            <a:lvl9pPr indent="-32385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▪"/>
              <a:defRPr sz="2000"/>
            </a:lvl9pPr>
          </a:lstStyle>
          <a:p/>
        </p:txBody>
      </p:sp>
      <p:sp>
        <p:nvSpPr>
          <p:cNvPr id="142" name="Google Shape;142;g8bc0005466_7_53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91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72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65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3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75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75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75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75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75"/>
              <a:buNone/>
              <a:defRPr sz="900"/>
            </a:lvl9pPr>
          </a:lstStyle>
          <a:p/>
        </p:txBody>
      </p:sp>
      <p:sp>
        <p:nvSpPr>
          <p:cNvPr id="143" name="Google Shape;143;g8bc0005466_7_53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g8bc0005466_7_53"/>
          <p:cNvSpPr txBox="1"/>
          <p:nvPr>
            <p:ph idx="11" type="ftr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g8bc0005466_7_53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38200" y="1173005"/>
            <a:ext cx="105156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364F"/>
              </a:buClr>
              <a:buSzPts val="4400"/>
              <a:buFont typeface="Calibri"/>
              <a:buNone/>
              <a:defRPr b="1">
                <a:solidFill>
                  <a:srgbClr val="AE364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38200" y="1808187"/>
            <a:ext cx="10515600" cy="43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A picture containing food&#10;&#10;Description automatically generated" id="20" name="Google Shape;20;p5"/>
          <p:cNvPicPr preferRelativeResize="0"/>
          <p:nvPr/>
        </p:nvPicPr>
        <p:blipFill rotWithShape="1">
          <a:blip r:embed="rId2">
            <a:alphaModFix/>
          </a:blip>
          <a:srcRect b="7271" l="991" r="795" t="7586"/>
          <a:stretch/>
        </p:blipFill>
        <p:spPr>
          <a:xfrm>
            <a:off x="0" y="-12611"/>
            <a:ext cx="12192001" cy="11352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" name="Google Shape;21;p5"/>
          <p:cNvGrpSpPr/>
          <p:nvPr/>
        </p:nvGrpSpPr>
        <p:grpSpPr>
          <a:xfrm>
            <a:off x="2091203" y="6176962"/>
            <a:ext cx="8009593" cy="681038"/>
            <a:chOff x="1565359" y="6176962"/>
            <a:chExt cx="8009593" cy="681038"/>
          </a:xfrm>
        </p:grpSpPr>
        <p:pic>
          <p:nvPicPr>
            <p:cNvPr descr="A picture containing drawing&#10;&#10;Description automatically generated" id="22" name="Google Shape;22;p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10600" y="6259413"/>
              <a:ext cx="964352" cy="5589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picture containing drawing&#10;&#10;Description automatically generated" id="23" name="Google Shape;23;p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683604" y="6341137"/>
              <a:ext cx="980697" cy="3955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picture containing drawing&#10;&#10;Description automatically generated" id="24" name="Google Shape;24;p5"/>
            <p:cNvPicPr preferRelativeResize="0"/>
            <p:nvPr/>
          </p:nvPicPr>
          <p:blipFill rotWithShape="1">
            <a:blip r:embed="rId5">
              <a:alphaModFix/>
            </a:blip>
            <a:srcRect b="15319" l="0" r="0" t="10671"/>
            <a:stretch/>
          </p:blipFill>
          <p:spPr>
            <a:xfrm>
              <a:off x="7341436" y="6176962"/>
              <a:ext cx="920256" cy="68103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picture containing window&#10;&#10;Description automatically generated" id="25" name="Google Shape;25;p5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6013208" y="6359369"/>
              <a:ext cx="979321" cy="3590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picture containing drawing&#10;&#10;Description automatically generated" id="26" name="Google Shape;26;p5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3355376" y="6321012"/>
              <a:ext cx="979321" cy="4357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A picture containing drawing&#10;&#10;Description automatically generated" id="27" name="Google Shape;27;p5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565359" y="6406757"/>
              <a:ext cx="1441111" cy="26430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" name="Google Shape;28;p5"/>
          <p:cNvSpPr txBox="1"/>
          <p:nvPr/>
        </p:nvSpPr>
        <p:spPr>
          <a:xfrm>
            <a:off x="7272426" y="245416"/>
            <a:ext cx="49257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Application of Object-Based Image Analysis to Analyze Forest Fires in the Bolivian Amazon Region</a:t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含標題的圖片" type="picTx">
  <p:cSld name="PICTURE_WITH_CAPTION_TEX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bc0005466_7_60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g8bc0005466_7_60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2080"/>
              <a:buFont typeface="Noto Sans Symbols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560"/>
              <a:buFont typeface="Noto Sans Symbols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Google Shape;149;g8bc0005466_7_60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91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72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65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3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75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75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75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75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675"/>
              <a:buNone/>
              <a:defRPr sz="900"/>
            </a:lvl9pPr>
          </a:lstStyle>
          <a:p/>
        </p:txBody>
      </p:sp>
      <p:sp>
        <p:nvSpPr>
          <p:cNvPr id="150" name="Google Shape;150;g8bc0005466_7_60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g8bc0005466_7_60"/>
          <p:cNvSpPr txBox="1"/>
          <p:nvPr>
            <p:ph idx="11" type="ftr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g8bc0005466_7_60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標題及直排文字" type="vertTx">
  <p:cSld name="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bc0005466_7_67"/>
          <p:cNvSpPr txBox="1"/>
          <p:nvPr>
            <p:ph type="title"/>
          </p:nvPr>
        </p:nvSpPr>
        <p:spPr>
          <a:xfrm>
            <a:off x="609600" y="277814"/>
            <a:ext cx="10972800" cy="1139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g8bc0005466_7_67"/>
          <p:cNvSpPr txBox="1"/>
          <p:nvPr>
            <p:ph idx="1" type="body"/>
          </p:nvPr>
        </p:nvSpPr>
        <p:spPr>
          <a:xfrm rot="5400000">
            <a:off x="3830638" y="-1620836"/>
            <a:ext cx="4530725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2895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1pPr>
            <a:lvl2pPr indent="-29718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indent="-302894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indent="-30861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indent="-314325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indent="-314325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6pPr>
            <a:lvl7pPr indent="-314325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7pPr>
            <a:lvl8pPr indent="-314325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8pPr>
            <a:lvl9pPr indent="-314325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9pPr>
          </a:lstStyle>
          <a:p/>
        </p:txBody>
      </p:sp>
      <p:sp>
        <p:nvSpPr>
          <p:cNvPr id="156" name="Google Shape;156;g8bc0005466_7_67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g8bc0005466_7_67"/>
          <p:cNvSpPr txBox="1"/>
          <p:nvPr>
            <p:ph idx="11" type="ftr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g8bc0005466_7_67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直排標題及文字" type="vertTitleAndTx">
  <p:cSld name="VERTICAL_TITLE_AND_VERTICAL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bc0005466_7_73"/>
          <p:cNvSpPr txBox="1"/>
          <p:nvPr>
            <p:ph type="title"/>
          </p:nvPr>
        </p:nvSpPr>
        <p:spPr>
          <a:xfrm rot="5400000">
            <a:off x="7284244" y="1832769"/>
            <a:ext cx="5853112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g8bc0005466_7_73"/>
          <p:cNvSpPr txBox="1"/>
          <p:nvPr>
            <p:ph idx="1" type="body"/>
          </p:nvPr>
        </p:nvSpPr>
        <p:spPr>
          <a:xfrm rot="5400000">
            <a:off x="1696244" y="-808831"/>
            <a:ext cx="5853112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2895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1pPr>
            <a:lvl2pPr indent="-29718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indent="-302894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indent="-30861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indent="-314325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indent="-314325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6pPr>
            <a:lvl7pPr indent="-314325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7pPr>
            <a:lvl8pPr indent="-314325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8pPr>
            <a:lvl9pPr indent="-314325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9pPr>
          </a:lstStyle>
          <a:p/>
        </p:txBody>
      </p:sp>
      <p:sp>
        <p:nvSpPr>
          <p:cNvPr id="162" name="Google Shape;162;g8bc0005466_7_73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g8bc0005466_7_73"/>
          <p:cNvSpPr txBox="1"/>
          <p:nvPr>
            <p:ph idx="11" type="ftr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g8bc0005466_7_73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8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1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11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1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2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bc0005466_7_0"/>
          <p:cNvSpPr txBox="1"/>
          <p:nvPr>
            <p:ph type="title"/>
          </p:nvPr>
        </p:nvSpPr>
        <p:spPr>
          <a:xfrm>
            <a:off x="609600" y="277814"/>
            <a:ext cx="10972800" cy="1139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200" u="none" cap="none" strike="noStrik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/>
        </p:txBody>
      </p:sp>
      <p:sp>
        <p:nvSpPr>
          <p:cNvPr id="88" name="Google Shape;88;g8bc0005466_7_0"/>
          <p:cNvSpPr txBox="1"/>
          <p:nvPr>
            <p:ph idx="1" type="body"/>
          </p:nvPr>
        </p:nvSpPr>
        <p:spPr>
          <a:xfrm>
            <a:off x="609600" y="1600201"/>
            <a:ext cx="10972800" cy="453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2425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Char char="■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27660" lvl="1" marL="914400" marR="0" rtl="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2"/>
              </a:buClr>
              <a:buSzPts val="1560"/>
              <a:buFont typeface="Noto Sans Symbols"/>
              <a:buChar char="❑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9405" lvl="2" marL="1371600" marR="0" rt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30"/>
              <a:buFont typeface="Noto Sans Symbols"/>
              <a:buChar char="■"/>
              <a:defRPr b="0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❑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g8bc0005466_7_0"/>
          <p:cNvSpPr txBox="1"/>
          <p:nvPr>
            <p:ph idx="10" type="dt"/>
          </p:nvPr>
        </p:nvSpPr>
        <p:spPr>
          <a:xfrm>
            <a:off x="609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g8bc0005466_7_0"/>
          <p:cNvSpPr txBox="1"/>
          <p:nvPr>
            <p:ph idx="11" type="ftr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g8bc0005466_7_0"/>
          <p:cNvSpPr txBox="1"/>
          <p:nvPr>
            <p:ph idx="12" type="sldNum"/>
          </p:nvPr>
        </p:nvSpPr>
        <p:spPr>
          <a:xfrm>
            <a:off x="8737600" y="6243638"/>
            <a:ext cx="284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g8bc0005466_7_0"/>
          <p:cNvSpPr/>
          <p:nvPr/>
        </p:nvSpPr>
        <p:spPr>
          <a:xfrm>
            <a:off x="508000" y="228600"/>
            <a:ext cx="10972800" cy="609600"/>
          </a:xfrm>
          <a:custGeom>
            <a:rect b="b" l="l" r="r" t="t"/>
            <a:pathLst>
              <a:path extrusionOk="0" h="1000" w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3" name="Google Shape;93;g8bc0005466_7_0"/>
          <p:cNvCxnSpPr/>
          <p:nvPr/>
        </p:nvCxnSpPr>
        <p:spPr>
          <a:xfrm>
            <a:off x="609600" y="6172200"/>
            <a:ext cx="10972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Relationship Id="rId4" Type="http://schemas.openxmlformats.org/officeDocument/2006/relationships/image" Target="../media/image8.jpg"/><Relationship Id="rId5" Type="http://schemas.openxmlformats.org/officeDocument/2006/relationships/image" Target="../media/image13.jpg"/><Relationship Id="rId6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11.jpg"/><Relationship Id="rId5" Type="http://schemas.openxmlformats.org/officeDocument/2006/relationships/image" Target="../media/image10.jpg"/><Relationship Id="rId6" Type="http://schemas.openxmlformats.org/officeDocument/2006/relationships/image" Target="../media/image26.png"/><Relationship Id="rId7" Type="http://schemas.openxmlformats.org/officeDocument/2006/relationships/image" Target="../media/image8.jpg"/><Relationship Id="rId8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6.jpg"/><Relationship Id="rId5" Type="http://schemas.openxmlformats.org/officeDocument/2006/relationships/image" Target="../media/image15.jpg"/><Relationship Id="rId6" Type="http://schemas.openxmlformats.org/officeDocument/2006/relationships/image" Target="../media/image17.jpg"/><Relationship Id="rId7" Type="http://schemas.openxmlformats.org/officeDocument/2006/relationships/image" Target="../media/image8.jpg"/><Relationship Id="rId8" Type="http://schemas.openxmlformats.org/officeDocument/2006/relationships/image" Target="../media/image1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8.jpg"/><Relationship Id="rId5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22.png"/><Relationship Id="rId5" Type="http://schemas.openxmlformats.org/officeDocument/2006/relationships/image" Target="../media/image8.jpg"/><Relationship Id="rId6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8.jpg"/><Relationship Id="rId8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jpg"/><Relationship Id="rId4" Type="http://schemas.openxmlformats.org/officeDocument/2006/relationships/image" Target="../media/image2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bc0005466_7_79"/>
          <p:cNvSpPr txBox="1"/>
          <p:nvPr>
            <p:ph type="ctrTitle"/>
          </p:nvPr>
        </p:nvSpPr>
        <p:spPr>
          <a:xfrm>
            <a:off x="932893" y="1313648"/>
            <a:ext cx="8699100" cy="1560885"/>
          </a:xfrm>
          <a:prstGeom prst="rect">
            <a:avLst/>
          </a:prstGeom>
          <a:solidFill>
            <a:srgbClr val="F3E9DC">
              <a:alpha val="4941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 sz="3200">
                <a:solidFill>
                  <a:schemeClr val="dk1"/>
                </a:solidFill>
              </a:rPr>
              <a:t>APPLICATION OF OBIA TO ANALYZE FOREST FIRES IN THE BOLIVIAN AMAZON REGION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71" name="Google Shape;171;g8bc0005466_7_79"/>
          <p:cNvSpPr txBox="1"/>
          <p:nvPr>
            <p:ph idx="1" type="subTitle"/>
          </p:nvPr>
        </p:nvSpPr>
        <p:spPr>
          <a:xfrm>
            <a:off x="6437743" y="5754255"/>
            <a:ext cx="5754255" cy="1103745"/>
          </a:xfrm>
          <a:prstGeom prst="rect">
            <a:avLst/>
          </a:prstGeom>
          <a:solidFill>
            <a:srgbClr val="F3E9DC">
              <a:alpha val="600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10"/>
              <a:buFont typeface="Noto Sans Symbols"/>
              <a:buNone/>
            </a:pPr>
            <a:r>
              <a:rPr baseline="30000" lang="en-US" sz="1400">
                <a:solidFill>
                  <a:schemeClr val="dk1"/>
                </a:solidFill>
              </a:rPr>
              <a:t>1</a:t>
            </a:r>
            <a:r>
              <a:rPr lang="en-US" sz="1400">
                <a:solidFill>
                  <a:schemeClr val="dk1"/>
                </a:solidFill>
              </a:rPr>
              <a:t>Sayana, G., </a:t>
            </a:r>
            <a:r>
              <a:rPr baseline="30000" lang="en-US" sz="1400">
                <a:solidFill>
                  <a:schemeClr val="dk1"/>
                </a:solidFill>
              </a:rPr>
              <a:t>1</a:t>
            </a:r>
            <a:r>
              <a:rPr lang="en-US" sz="1400">
                <a:solidFill>
                  <a:schemeClr val="dk1"/>
                </a:solidFill>
              </a:rPr>
              <a:t>Leonard L., Maliha M.M., </a:t>
            </a:r>
            <a:r>
              <a:rPr baseline="30000" lang="en-US" sz="1400">
                <a:solidFill>
                  <a:schemeClr val="dk1"/>
                </a:solidFill>
              </a:rPr>
              <a:t>2</a:t>
            </a:r>
            <a:r>
              <a:rPr lang="en-US" sz="1400">
                <a:solidFill>
                  <a:schemeClr val="dk1"/>
                </a:solidFill>
              </a:rPr>
              <a:t>Jenny C.F.V., &amp; </a:t>
            </a:r>
            <a:r>
              <a:rPr baseline="30000" lang="en-US" sz="1400">
                <a:solidFill>
                  <a:schemeClr val="dk1"/>
                </a:solidFill>
              </a:rPr>
              <a:t>3</a:t>
            </a:r>
            <a:r>
              <a:rPr lang="en-US" sz="1400">
                <a:solidFill>
                  <a:schemeClr val="dk1"/>
                </a:solidFill>
              </a:rPr>
              <a:t>Rabindra A.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910"/>
              <a:buNone/>
            </a:pPr>
            <a:r>
              <a:rPr baseline="30000" lang="en-US" sz="1400">
                <a:solidFill>
                  <a:schemeClr val="dk1"/>
                </a:solidFill>
              </a:rPr>
              <a:t>1</a:t>
            </a:r>
            <a:r>
              <a:rPr lang="en-US" sz="1400">
                <a:solidFill>
                  <a:schemeClr val="dk1"/>
                </a:solidFill>
              </a:rPr>
              <a:t> University of Salzburg, Salzburg, Austria</a:t>
            </a:r>
            <a:endParaRPr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910"/>
              <a:buNone/>
            </a:pPr>
            <a:r>
              <a:rPr baseline="30000" lang="en-US" sz="1400">
                <a:solidFill>
                  <a:schemeClr val="dk1"/>
                </a:solidFill>
              </a:rPr>
              <a:t>2 </a:t>
            </a:r>
            <a:r>
              <a:rPr lang="en-US" sz="1400">
                <a:solidFill>
                  <a:schemeClr val="dk1"/>
                </a:solidFill>
              </a:rPr>
              <a:t>University of Applied Sciences, Villach, Austria</a:t>
            </a:r>
            <a:endParaRPr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910"/>
              <a:buNone/>
            </a:pPr>
            <a:r>
              <a:rPr baseline="30000" lang="en-US" sz="1400">
                <a:solidFill>
                  <a:schemeClr val="dk1"/>
                </a:solidFill>
              </a:rPr>
              <a:t>3</a:t>
            </a:r>
            <a:r>
              <a:rPr lang="en-US" sz="1400">
                <a:solidFill>
                  <a:schemeClr val="dk1"/>
                </a:solidFill>
              </a:rPr>
              <a:t>Tribhuvan University, Institute of Forestry, Pokhara, Nepal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910"/>
              <a:buFont typeface="Noto Sans Symbols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72" name="Google Shape;172;g8bc0005466_7_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88241" y="1"/>
            <a:ext cx="6403757" cy="745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8bc0005466_7_79"/>
          <p:cNvPicPr preferRelativeResize="0"/>
          <p:nvPr/>
        </p:nvPicPr>
        <p:blipFill rotWithShape="1">
          <a:blip r:embed="rId5">
            <a:alphaModFix/>
          </a:blip>
          <a:srcRect b="5356" l="0" r="0" t="0"/>
          <a:stretch/>
        </p:blipFill>
        <p:spPr>
          <a:xfrm>
            <a:off x="0" y="1"/>
            <a:ext cx="5854045" cy="745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8bc0005466_7_7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32893" y="3305491"/>
            <a:ext cx="2628900" cy="2686575"/>
          </a:xfrm>
          <a:prstGeom prst="rect">
            <a:avLst/>
          </a:prstGeom>
          <a:noFill/>
          <a:ln cap="flat" cmpd="sng" w="28575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g8bc0005466_7_90"/>
          <p:cNvPicPr preferRelativeResize="0"/>
          <p:nvPr/>
        </p:nvPicPr>
        <p:blipFill rotWithShape="1">
          <a:blip r:embed="rId3">
            <a:alphaModFix/>
          </a:blip>
          <a:srcRect b="2596" l="0" r="0" t="9390"/>
          <a:stretch/>
        </p:blipFill>
        <p:spPr>
          <a:xfrm>
            <a:off x="7587885" y="820350"/>
            <a:ext cx="4437978" cy="56959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" name="Google Shape;180;g8bc0005466_7_90"/>
          <p:cNvGrpSpPr/>
          <p:nvPr/>
        </p:nvGrpSpPr>
        <p:grpSpPr>
          <a:xfrm>
            <a:off x="166149" y="819150"/>
            <a:ext cx="7421733" cy="5905500"/>
            <a:chOff x="0" y="727073"/>
            <a:chExt cx="7421733" cy="5449868"/>
          </a:xfrm>
        </p:grpSpPr>
        <p:pic>
          <p:nvPicPr>
            <p:cNvPr descr="Imagen que contiene puesta de sol, arma, coche, humo&#10;&#10;Descripción generada automáticamente" id="181" name="Google Shape;181;g8bc0005466_7_9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727073"/>
              <a:ext cx="7421724" cy="28159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Imagen que contiene valle, cañón, exterior, naturaleza&#10;&#10;Descripción generada automáticamente" id="182" name="Google Shape;182;g8bc0005466_7_9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902678" y="3467975"/>
              <a:ext cx="3519055" cy="27089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g8bc0005466_7_90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" y="3467975"/>
              <a:ext cx="3905826" cy="270896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4" name="Google Shape;184;g8bc0005466_7_90"/>
          <p:cNvGrpSpPr/>
          <p:nvPr/>
        </p:nvGrpSpPr>
        <p:grpSpPr>
          <a:xfrm>
            <a:off x="0" y="1"/>
            <a:ext cx="12191998" cy="745330"/>
            <a:chOff x="0" y="1"/>
            <a:chExt cx="12191998" cy="745330"/>
          </a:xfrm>
        </p:grpSpPr>
        <p:pic>
          <p:nvPicPr>
            <p:cNvPr id="185" name="Google Shape;185;g8bc0005466_7_90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788241" y="1"/>
              <a:ext cx="6403757" cy="74533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g8bc0005466_7_90"/>
            <p:cNvPicPr preferRelativeResize="0"/>
            <p:nvPr/>
          </p:nvPicPr>
          <p:blipFill rotWithShape="1">
            <a:blip r:embed="rId8">
              <a:alphaModFix/>
            </a:blip>
            <a:srcRect b="5356" l="0" r="0" t="0"/>
            <a:stretch/>
          </p:blipFill>
          <p:spPr>
            <a:xfrm>
              <a:off x="0" y="1"/>
              <a:ext cx="5854045" cy="74533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7" name="Google Shape;187;g8bc0005466_7_90"/>
          <p:cNvSpPr txBox="1"/>
          <p:nvPr/>
        </p:nvSpPr>
        <p:spPr>
          <a:xfrm>
            <a:off x="8012650" y="6591325"/>
            <a:ext cx="38985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79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700">
                <a:solidFill>
                  <a:srgbClr val="A6A6A6"/>
                </a:solidFill>
              </a:rPr>
              <a:t>Images: 1. hwnews.in, 2. Vox.com, 3. medium.com 4. National Geographic</a:t>
            </a:r>
            <a:endParaRPr sz="700">
              <a:solidFill>
                <a:srgbClr val="A6A6A6"/>
              </a:solidFill>
            </a:endParaRPr>
          </a:p>
          <a:p>
            <a:pPr indent="0" lvl="1" marL="273685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188" name="Google Shape;188;g8bc0005466_7_90"/>
          <p:cNvSpPr txBox="1"/>
          <p:nvPr/>
        </p:nvSpPr>
        <p:spPr>
          <a:xfrm>
            <a:off x="233700" y="3459950"/>
            <a:ext cx="345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solidFill>
                  <a:srgbClr val="FFFFFF"/>
                </a:solidFill>
              </a:rPr>
              <a:t>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89" name="Google Shape;189;g8bc0005466_7_90"/>
          <p:cNvSpPr txBox="1"/>
          <p:nvPr/>
        </p:nvSpPr>
        <p:spPr>
          <a:xfrm>
            <a:off x="272125" y="6385950"/>
            <a:ext cx="345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solidFill>
                  <a:srgbClr val="FFFFFF"/>
                </a:solidFill>
              </a:rPr>
              <a:t>2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90" name="Google Shape;190;g8bc0005466_7_90"/>
          <p:cNvSpPr txBox="1"/>
          <p:nvPr/>
        </p:nvSpPr>
        <p:spPr>
          <a:xfrm>
            <a:off x="4142388" y="6385950"/>
            <a:ext cx="345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solidFill>
                  <a:srgbClr val="FFFFFF"/>
                </a:solidFill>
              </a:rPr>
              <a:t>3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91" name="Google Shape;191;g8bc0005466_7_90"/>
          <p:cNvSpPr txBox="1"/>
          <p:nvPr/>
        </p:nvSpPr>
        <p:spPr>
          <a:xfrm>
            <a:off x="11390263" y="6174575"/>
            <a:ext cx="3456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/>
              <a:t>4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g8bc0005466_7_1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8457" y="1314319"/>
            <a:ext cx="5507137" cy="51073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" name="Google Shape;197;g8bc0005466_7_101"/>
          <p:cNvGrpSpPr/>
          <p:nvPr/>
        </p:nvGrpSpPr>
        <p:grpSpPr>
          <a:xfrm>
            <a:off x="615055" y="848758"/>
            <a:ext cx="5464010" cy="5794559"/>
            <a:chOff x="6475209" y="274991"/>
            <a:chExt cx="5464010" cy="5976762"/>
          </a:xfrm>
        </p:grpSpPr>
        <p:grpSp>
          <p:nvGrpSpPr>
            <p:cNvPr id="198" name="Google Shape;198;g8bc0005466_7_101"/>
            <p:cNvGrpSpPr/>
            <p:nvPr/>
          </p:nvGrpSpPr>
          <p:grpSpPr>
            <a:xfrm>
              <a:off x="6475209" y="2453842"/>
              <a:ext cx="5464010" cy="3789796"/>
              <a:chOff x="6786412" y="1586521"/>
              <a:chExt cx="3432244" cy="2931736"/>
            </a:xfrm>
          </p:grpSpPr>
          <p:pic>
            <p:nvPicPr>
              <p:cNvPr id="199" name="Google Shape;199;g8bc0005466_7_101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6786412" y="1586521"/>
                <a:ext cx="3432244" cy="2931736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200" name="Google Shape;200;g8bc0005466_7_101"/>
              <p:cNvCxnSpPr/>
              <p:nvPr/>
            </p:nvCxnSpPr>
            <p:spPr>
              <a:xfrm>
                <a:off x="7588577" y="1838227"/>
                <a:ext cx="1866508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3000">
                  <a:srgbClr val="000000">
                    <a:alpha val="34117"/>
                  </a:srgbClr>
                </a:outerShdw>
              </a:effectLst>
            </p:spPr>
          </p:cxnSp>
          <p:cxnSp>
            <p:nvCxnSpPr>
              <p:cNvPr id="201" name="Google Shape;201;g8bc0005466_7_101"/>
              <p:cNvCxnSpPr/>
              <p:nvPr/>
            </p:nvCxnSpPr>
            <p:spPr>
              <a:xfrm flipH="1">
                <a:off x="7060676" y="1832108"/>
                <a:ext cx="527901" cy="2378372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3000">
                  <a:srgbClr val="000000">
                    <a:alpha val="34117"/>
                  </a:srgbClr>
                </a:outerShdw>
              </a:effectLst>
            </p:spPr>
          </p:cxnSp>
          <p:cxnSp>
            <p:nvCxnSpPr>
              <p:cNvPr id="202" name="Google Shape;202;g8bc0005466_7_101"/>
              <p:cNvCxnSpPr/>
              <p:nvPr/>
            </p:nvCxnSpPr>
            <p:spPr>
              <a:xfrm>
                <a:off x="9442515" y="1850783"/>
                <a:ext cx="436776" cy="2359697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3000">
                  <a:srgbClr val="000000">
                    <a:alpha val="34117"/>
                  </a:srgbClr>
                </a:outerShdw>
              </a:effectLst>
            </p:spPr>
          </p:cxnSp>
          <p:cxnSp>
            <p:nvCxnSpPr>
              <p:cNvPr id="203" name="Google Shape;203;g8bc0005466_7_101"/>
              <p:cNvCxnSpPr/>
              <p:nvPr/>
            </p:nvCxnSpPr>
            <p:spPr>
              <a:xfrm flipH="1" rot="10800000">
                <a:off x="7060676" y="4204355"/>
                <a:ext cx="2846895" cy="6125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3000">
                  <a:srgbClr val="000000">
                    <a:alpha val="34117"/>
                  </a:srgbClr>
                </a:outerShdw>
              </a:effectLst>
            </p:spPr>
          </p:cxnSp>
        </p:grpSp>
        <p:sp>
          <p:nvSpPr>
            <p:cNvPr id="204" name="Google Shape;204;g8bc0005466_7_101"/>
            <p:cNvSpPr/>
            <p:nvPr/>
          </p:nvSpPr>
          <p:spPr>
            <a:xfrm>
              <a:off x="7349836" y="5853896"/>
              <a:ext cx="4427716" cy="39785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FFD047"/>
                  </a:solidFill>
                  <a:latin typeface="Arial"/>
                  <a:ea typeface="Arial"/>
                  <a:cs typeface="Arial"/>
                  <a:sym typeface="Arial"/>
                </a:rPr>
                <a:t>Bolivia near Borochi – in the Yungus foothill</a:t>
              </a:r>
              <a:endParaRPr b="0" i="0" sz="1400" u="none" cap="none" strike="noStrike">
                <a:solidFill>
                  <a:srgbClr val="FFD04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05" name="Google Shape;205;g8bc0005466_7_10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9441556" y="274994"/>
              <a:ext cx="2497663" cy="208000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06" name="Google Shape;206;g8bc0005466_7_101"/>
            <p:cNvGrpSpPr/>
            <p:nvPr/>
          </p:nvGrpSpPr>
          <p:grpSpPr>
            <a:xfrm>
              <a:off x="6475209" y="274991"/>
              <a:ext cx="2790594" cy="2080002"/>
              <a:chOff x="9206961" y="874896"/>
              <a:chExt cx="2326723" cy="1953143"/>
            </a:xfrm>
          </p:grpSpPr>
          <p:pic>
            <p:nvPicPr>
              <p:cNvPr id="207" name="Google Shape;207;g8bc0005466_7_101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9206961" y="874896"/>
                <a:ext cx="2326723" cy="1953143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08" name="Google Shape;208;g8bc0005466_7_101"/>
              <p:cNvSpPr/>
              <p:nvPr/>
            </p:nvSpPr>
            <p:spPr>
              <a:xfrm>
                <a:off x="10218656" y="1300898"/>
                <a:ext cx="179109" cy="273377"/>
              </a:xfrm>
              <a:prstGeom prst="rect">
                <a:avLst/>
              </a:prstGeom>
              <a:noFill/>
              <a:ln cap="flat" cmpd="sng" w="2857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9" name="Google Shape;209;g8bc0005466_7_101"/>
            <p:cNvSpPr/>
            <p:nvPr/>
          </p:nvSpPr>
          <p:spPr>
            <a:xfrm flipH="1" rot="-5770785">
              <a:off x="7108630" y="1836317"/>
              <a:ext cx="1699012" cy="147792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0" name="Google Shape;210;g8bc0005466_7_101"/>
          <p:cNvSpPr txBox="1"/>
          <p:nvPr/>
        </p:nvSpPr>
        <p:spPr>
          <a:xfrm>
            <a:off x="6112936" y="1030233"/>
            <a:ext cx="2403809" cy="7114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273685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Acquisition dates: 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2" marL="58801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July 28</a:t>
            </a:r>
            <a:r>
              <a:rPr b="0" baseline="3000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2019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2" marL="58801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6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August 22</a:t>
            </a:r>
            <a:r>
              <a:rPr b="0" baseline="3000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nd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2019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g8bc0005466_7_10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88241" y="1"/>
            <a:ext cx="6403757" cy="745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g8bc0005466_7_101"/>
          <p:cNvPicPr preferRelativeResize="0"/>
          <p:nvPr/>
        </p:nvPicPr>
        <p:blipFill rotWithShape="1">
          <a:blip r:embed="rId8">
            <a:alphaModFix/>
          </a:blip>
          <a:srcRect b="5356" l="0" r="0" t="0"/>
          <a:stretch/>
        </p:blipFill>
        <p:spPr>
          <a:xfrm>
            <a:off x="0" y="1"/>
            <a:ext cx="5854045" cy="745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bc0005466_7_121"/>
          <p:cNvSpPr txBox="1"/>
          <p:nvPr>
            <p:ph idx="1" type="body"/>
          </p:nvPr>
        </p:nvSpPr>
        <p:spPr>
          <a:xfrm>
            <a:off x="462894" y="831162"/>
            <a:ext cx="37485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63550" lvl="0" marL="5143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80"/>
              <a:buChar char="■"/>
            </a:pPr>
            <a:r>
              <a:rPr lang="en-US" sz="2400">
                <a:solidFill>
                  <a:srgbClr val="0070C0"/>
                </a:solidFill>
              </a:rPr>
              <a:t>Burnt area calculation</a:t>
            </a:r>
            <a:endParaRPr sz="2200"/>
          </a:p>
        </p:txBody>
      </p:sp>
      <p:pic>
        <p:nvPicPr>
          <p:cNvPr id="218" name="Google Shape;218;g8bc0005466_7_1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8550" y="1138662"/>
            <a:ext cx="5986600" cy="458067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19" name="Google Shape;219;g8bc0005466_7_121"/>
          <p:cNvGraphicFramePr/>
          <p:nvPr/>
        </p:nvGraphicFramePr>
        <p:xfrm>
          <a:off x="1537150" y="1867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{EDEB9D04-0A73-4923-8246-DC2AE4CB47D2}</a:tableStyleId>
              </a:tblPr>
              <a:tblGrid>
                <a:gridCol w="1544575"/>
                <a:gridCol w="1417125"/>
              </a:tblGrid>
              <a:tr h="593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lt1"/>
                          </a:solidFill>
                        </a:rPr>
                        <a:t>Area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34F5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lt1"/>
                          </a:solidFill>
                        </a:rPr>
                        <a:t>Ha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34F5C"/>
                    </a:solidFill>
                  </a:tcPr>
                </a:tc>
              </a:tr>
              <a:tr h="593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0C343D"/>
                          </a:solidFill>
                        </a:rPr>
                        <a:t>Forest T1</a:t>
                      </a:r>
                      <a:endParaRPr sz="1400" u="none" cap="none" strike="noStrike">
                        <a:solidFill>
                          <a:srgbClr val="0C343D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0C343D"/>
                          </a:solidFill>
                        </a:rPr>
                        <a:t>291.300</a:t>
                      </a:r>
                      <a:endParaRPr sz="1400" u="none" cap="none" strike="noStrike">
                        <a:solidFill>
                          <a:srgbClr val="0C343D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93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0C343D"/>
                          </a:solidFill>
                        </a:rPr>
                        <a:t>Burnt T1</a:t>
                      </a:r>
                      <a:endParaRPr sz="1400" u="none" cap="none" strike="noStrike">
                        <a:solidFill>
                          <a:srgbClr val="0C343D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0C343D"/>
                          </a:solidFill>
                        </a:rPr>
                        <a:t>54.700</a:t>
                      </a:r>
                      <a:endParaRPr sz="1400" u="none" cap="none" strike="noStrike">
                        <a:solidFill>
                          <a:srgbClr val="0C343D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93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0C343D"/>
                          </a:solidFill>
                        </a:rPr>
                        <a:t>Burnt T2</a:t>
                      </a:r>
                      <a:endParaRPr sz="1400" u="none" cap="none" strike="noStrike">
                        <a:solidFill>
                          <a:srgbClr val="0C343D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0C343D"/>
                          </a:solidFill>
                        </a:rPr>
                        <a:t>56.300</a:t>
                      </a:r>
                      <a:endParaRPr sz="1400" u="none" cap="none" strike="noStrike">
                        <a:solidFill>
                          <a:srgbClr val="0C343D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93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0C343D"/>
                          </a:solidFill>
                        </a:rPr>
                        <a:t>Burnt Forest</a:t>
                      </a:r>
                      <a:endParaRPr sz="1400" u="none" cap="none" strike="noStrike">
                        <a:solidFill>
                          <a:srgbClr val="0C343D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rgbClr val="1C4587"/>
                          </a:solidFill>
                        </a:rPr>
                        <a:t>340</a:t>
                      </a:r>
                      <a:endParaRPr sz="1400" u="none" cap="none" strike="noStrike">
                        <a:solidFill>
                          <a:srgbClr val="1C4587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C343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pSp>
        <p:nvGrpSpPr>
          <p:cNvPr id="220" name="Google Shape;220;g8bc0005466_7_121"/>
          <p:cNvGrpSpPr/>
          <p:nvPr/>
        </p:nvGrpSpPr>
        <p:grpSpPr>
          <a:xfrm>
            <a:off x="0" y="1"/>
            <a:ext cx="12191998" cy="745330"/>
            <a:chOff x="0" y="1"/>
            <a:chExt cx="12191998" cy="745330"/>
          </a:xfrm>
        </p:grpSpPr>
        <p:pic>
          <p:nvPicPr>
            <p:cNvPr id="221" name="Google Shape;221;g8bc0005466_7_12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788241" y="1"/>
              <a:ext cx="6403757" cy="74533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g8bc0005466_7_121"/>
            <p:cNvPicPr preferRelativeResize="0"/>
            <p:nvPr/>
          </p:nvPicPr>
          <p:blipFill rotWithShape="1">
            <a:blip r:embed="rId5">
              <a:alphaModFix/>
            </a:blip>
            <a:srcRect b="5356" l="0" r="0" t="0"/>
            <a:stretch/>
          </p:blipFill>
          <p:spPr>
            <a:xfrm>
              <a:off x="0" y="1"/>
              <a:ext cx="5854045" cy="74533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bc0005466_7_131"/>
          <p:cNvSpPr txBox="1"/>
          <p:nvPr>
            <p:ph idx="1" type="body"/>
          </p:nvPr>
        </p:nvSpPr>
        <p:spPr>
          <a:xfrm>
            <a:off x="347150" y="745331"/>
            <a:ext cx="6214500" cy="84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6355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"/>
              <a:buChar char="■"/>
            </a:pPr>
            <a:r>
              <a:rPr lang="en-US" sz="2400">
                <a:solidFill>
                  <a:srgbClr val="0070C0"/>
                </a:solidFill>
              </a:rPr>
              <a:t>Severity Map</a:t>
            </a:r>
            <a:endParaRPr sz="2200"/>
          </a:p>
          <a:p>
            <a:pPr indent="-35560" lvl="0" marL="914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"/>
              <a:buFont typeface="Arial"/>
              <a:buChar char="-"/>
            </a:pPr>
            <a:r>
              <a:rPr lang="en-US" sz="1400"/>
              <a:t>USGS Wildfire severity </a:t>
            </a:r>
            <a:r>
              <a:rPr lang="en-US" sz="1400"/>
              <a:t>levels</a:t>
            </a:r>
            <a:endParaRPr sz="2000"/>
          </a:p>
        </p:txBody>
      </p:sp>
      <p:pic>
        <p:nvPicPr>
          <p:cNvPr id="228" name="Google Shape;228;g8bc0005466_7_1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6375" y="1515780"/>
            <a:ext cx="3739791" cy="3813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9" name="Google Shape;229;g8bc0005466_7_131"/>
          <p:cNvSpPr/>
          <p:nvPr/>
        </p:nvSpPr>
        <p:spPr>
          <a:xfrm>
            <a:off x="7458574" y="5537400"/>
            <a:ext cx="3367500" cy="5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Pixel-based burnt severity classification </a:t>
            </a:r>
            <a:endParaRPr b="1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(Google Earth Engine)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0" name="Google Shape;230;g8bc0005466_7_1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49096" y="1515780"/>
            <a:ext cx="4840074" cy="388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8bc0005466_7_131"/>
          <p:cNvSpPr/>
          <p:nvPr/>
        </p:nvSpPr>
        <p:spPr>
          <a:xfrm>
            <a:off x="1764640" y="5527909"/>
            <a:ext cx="3460200" cy="5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Object-based burnt severity classification (eCognition)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2" name="Google Shape;232;g8bc0005466_7_131"/>
          <p:cNvGrpSpPr/>
          <p:nvPr/>
        </p:nvGrpSpPr>
        <p:grpSpPr>
          <a:xfrm>
            <a:off x="0" y="1"/>
            <a:ext cx="12191998" cy="745330"/>
            <a:chOff x="0" y="1"/>
            <a:chExt cx="12191998" cy="745330"/>
          </a:xfrm>
        </p:grpSpPr>
        <p:pic>
          <p:nvPicPr>
            <p:cNvPr id="233" name="Google Shape;233;g8bc0005466_7_13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788241" y="1"/>
              <a:ext cx="6403757" cy="74533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4" name="Google Shape;234;g8bc0005466_7_131"/>
            <p:cNvPicPr preferRelativeResize="0"/>
            <p:nvPr/>
          </p:nvPicPr>
          <p:blipFill rotWithShape="1">
            <a:blip r:embed="rId6">
              <a:alphaModFix/>
            </a:blip>
            <a:srcRect b="5356" l="0" r="0" t="0"/>
            <a:stretch/>
          </p:blipFill>
          <p:spPr>
            <a:xfrm>
              <a:off x="0" y="1"/>
              <a:ext cx="5854045" cy="74533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8bc0005466_7_143"/>
          <p:cNvSpPr txBox="1"/>
          <p:nvPr>
            <p:ph type="title"/>
          </p:nvPr>
        </p:nvSpPr>
        <p:spPr>
          <a:xfrm>
            <a:off x="4994362" y="794770"/>
            <a:ext cx="1719366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6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Validation </a:t>
            </a:r>
            <a:endParaRPr sz="27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g8bc0005466_7_1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0127" y="1315720"/>
            <a:ext cx="3070901" cy="240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g8bc0005466_7_1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4268" y="3769159"/>
            <a:ext cx="3070901" cy="229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g8bc0005466_7_143"/>
          <p:cNvSpPr/>
          <p:nvPr/>
        </p:nvSpPr>
        <p:spPr>
          <a:xfrm>
            <a:off x="803043" y="858520"/>
            <a:ext cx="2219700" cy="45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Burnt area with EMS delineation and VIIRS Active Fires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g8bc0005466_7_143"/>
          <p:cNvSpPr/>
          <p:nvPr/>
        </p:nvSpPr>
        <p:spPr>
          <a:xfrm>
            <a:off x="650943" y="6106075"/>
            <a:ext cx="2523900" cy="58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1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Burnt area with MODIS MCD64A1 delineation and VIIRS Active Fires</a:t>
            </a:r>
            <a:endParaRPr b="0" i="0" sz="1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g8bc0005466_7_143"/>
          <p:cNvSpPr txBox="1"/>
          <p:nvPr/>
        </p:nvSpPr>
        <p:spPr>
          <a:xfrm>
            <a:off x="8217006" y="1139263"/>
            <a:ext cx="3403494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Accuracy assessment (kappa) : 0.74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g8bc0005466_7_143"/>
          <p:cNvGrpSpPr/>
          <p:nvPr/>
        </p:nvGrpSpPr>
        <p:grpSpPr>
          <a:xfrm>
            <a:off x="4015798" y="1836624"/>
            <a:ext cx="7778557" cy="4143531"/>
            <a:chOff x="4015798" y="1357234"/>
            <a:chExt cx="7778557" cy="4143531"/>
          </a:xfrm>
        </p:grpSpPr>
        <p:pic>
          <p:nvPicPr>
            <p:cNvPr id="246" name="Google Shape;246;g8bc0005466_7_143"/>
            <p:cNvPicPr preferRelativeResize="0"/>
            <p:nvPr/>
          </p:nvPicPr>
          <p:blipFill rotWithShape="1">
            <a:blip r:embed="rId5">
              <a:alphaModFix/>
            </a:blip>
            <a:srcRect b="0" l="0" r="736" t="297"/>
            <a:stretch/>
          </p:blipFill>
          <p:spPr>
            <a:xfrm>
              <a:off x="7740757" y="1357234"/>
              <a:ext cx="4053598" cy="4143531"/>
            </a:xfrm>
            <a:prstGeom prst="rect">
              <a:avLst/>
            </a:prstGeom>
            <a:noFill/>
            <a:ln cap="sq" cmpd="sng" w="381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2352"/>
                </a:srgbClr>
              </a:outerShdw>
            </a:effectLst>
          </p:spPr>
        </p:pic>
        <p:pic>
          <p:nvPicPr>
            <p:cNvPr id="247" name="Google Shape;247;g8bc0005466_7_14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4015798" y="1979415"/>
              <a:ext cx="3424330" cy="2981823"/>
            </a:xfrm>
            <a:prstGeom prst="rect">
              <a:avLst/>
            </a:prstGeom>
            <a:noFill/>
            <a:ln cap="sq" cmpd="sng" w="38100">
              <a:solidFill>
                <a:srgbClr val="FF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0800" rotWithShape="0" algn="tl" dir="2700000" dist="38100">
                <a:srgbClr val="000000">
                  <a:alpha val="42352"/>
                </a:srgbClr>
              </a:outerShdw>
            </a:effectLst>
          </p:spPr>
        </p:pic>
        <p:sp>
          <p:nvSpPr>
            <p:cNvPr id="248" name="Google Shape;248;g8bc0005466_7_143"/>
            <p:cNvSpPr/>
            <p:nvPr/>
          </p:nvSpPr>
          <p:spPr>
            <a:xfrm>
              <a:off x="9767556" y="1979415"/>
              <a:ext cx="1038989" cy="893094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9" name="Google Shape;249;g8bc0005466_7_143"/>
            <p:cNvCxnSpPr/>
            <p:nvPr/>
          </p:nvCxnSpPr>
          <p:spPr>
            <a:xfrm flipH="1">
              <a:off x="7440128" y="2558473"/>
              <a:ext cx="2327428" cy="314036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250" name="Google Shape;250;g8bc0005466_7_143"/>
          <p:cNvSpPr txBox="1"/>
          <p:nvPr/>
        </p:nvSpPr>
        <p:spPr>
          <a:xfrm>
            <a:off x="3891343" y="1766806"/>
            <a:ext cx="354878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 and underestimation of the EMS product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1" name="Google Shape;251;g8bc0005466_7_143"/>
          <p:cNvGrpSpPr/>
          <p:nvPr/>
        </p:nvGrpSpPr>
        <p:grpSpPr>
          <a:xfrm>
            <a:off x="5494619" y="5697908"/>
            <a:ext cx="514293" cy="387412"/>
            <a:chOff x="6022951" y="5147128"/>
            <a:chExt cx="824716" cy="741600"/>
          </a:xfrm>
        </p:grpSpPr>
        <p:sp>
          <p:nvSpPr>
            <p:cNvPr id="252" name="Google Shape;252;g8bc0005466_7_143"/>
            <p:cNvSpPr/>
            <p:nvPr/>
          </p:nvSpPr>
          <p:spPr>
            <a:xfrm>
              <a:off x="6022951" y="5147128"/>
              <a:ext cx="748200" cy="741600"/>
            </a:xfrm>
            <a:prstGeom prst="rect">
              <a:avLst/>
            </a:prstGeom>
            <a:noFill/>
            <a:ln cap="flat" cmpd="sng" w="38100">
              <a:solidFill>
                <a:srgbClr val="27F9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g8bc0005466_7_143"/>
            <p:cNvSpPr txBox="1"/>
            <p:nvPr/>
          </p:nvSpPr>
          <p:spPr>
            <a:xfrm>
              <a:off x="6022967" y="5356530"/>
              <a:ext cx="824700" cy="32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EMS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4" name="Google Shape;254;g8bc0005466_7_143"/>
          <p:cNvGrpSpPr/>
          <p:nvPr/>
        </p:nvGrpSpPr>
        <p:grpSpPr>
          <a:xfrm>
            <a:off x="0" y="1"/>
            <a:ext cx="12191998" cy="745330"/>
            <a:chOff x="0" y="1"/>
            <a:chExt cx="12191998" cy="745330"/>
          </a:xfrm>
        </p:grpSpPr>
        <p:pic>
          <p:nvPicPr>
            <p:cNvPr id="255" name="Google Shape;255;g8bc0005466_7_143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5788241" y="1"/>
              <a:ext cx="6403757" cy="74533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6" name="Google Shape;256;g8bc0005466_7_143"/>
            <p:cNvPicPr preferRelativeResize="0"/>
            <p:nvPr/>
          </p:nvPicPr>
          <p:blipFill rotWithShape="1">
            <a:blip r:embed="rId8">
              <a:alphaModFix/>
            </a:blip>
            <a:srcRect b="5356" l="0" r="0" t="0"/>
            <a:stretch/>
          </p:blipFill>
          <p:spPr>
            <a:xfrm>
              <a:off x="0" y="1"/>
              <a:ext cx="5854045" cy="74533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texto, mapa&#10;&#10;Descripción generada automáticamente" id="261" name="Google Shape;261;g8bc0005466_7_1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8275" y="447874"/>
            <a:ext cx="4406625" cy="56576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n que contiene texto, mapa&#10;&#10;Descripción generada automáticamente" id="262" name="Google Shape;262;g8bc0005466_7_1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68106" y="447875"/>
            <a:ext cx="4406625" cy="56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2020-07-06T12:42:49Z</dcterms:created>
  <dc:creator>Leonard Luz</dc:creator>
</cp:coreProperties>
</file>